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05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9160" y="390525"/>
            <a:ext cx="8182230" cy="151030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>
                <a:solidFill>
                  <a:srgbClr val="FFFFFF"/>
                </a:solidFill>
              </a:rPr>
              <a:t>Comparing Medigap vs Medicare Advantage (MA) Plans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71700" y="1900826"/>
            <a:ext cx="4797153" cy="662542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000" dirty="0">
                <a:solidFill>
                  <a:srgbClr val="FFFFFF"/>
                </a:solidFill>
              </a:rPr>
              <a:t>Desk Guide Overview</a:t>
            </a:r>
          </a:p>
          <a:p>
            <a:pPr>
              <a:lnSpc>
                <a:spcPct val="90000"/>
              </a:lnSpc>
            </a:pPr>
            <a:r>
              <a:rPr lang="en-US" sz="1000" dirty="0">
                <a:solidFill>
                  <a:srgbClr val="FFFFFF"/>
                </a:solidFill>
              </a:rPr>
              <a:t>Prepared by: Jennelle Bratcher</a:t>
            </a:r>
          </a:p>
          <a:p>
            <a:pPr>
              <a:lnSpc>
                <a:spcPct val="90000"/>
              </a:lnSpc>
            </a:pPr>
            <a:r>
              <a:rPr lang="en-US" sz="1000" dirty="0">
                <a:solidFill>
                  <a:srgbClr val="FFFFFF"/>
                </a:solidFill>
              </a:rPr>
              <a:t>Date: October 2024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1753266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04711 w 3182692"/>
              <a:gd name="connsiteY1" fmla="*/ 0 h 18288"/>
              <a:gd name="connsiteX2" fmla="*/ 1241250 w 3182692"/>
              <a:gd name="connsiteY2" fmla="*/ 0 h 18288"/>
              <a:gd name="connsiteX3" fmla="*/ 1909615 w 3182692"/>
              <a:gd name="connsiteY3" fmla="*/ 0 h 18288"/>
              <a:gd name="connsiteX4" fmla="*/ 2577981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482500 w 3182692"/>
              <a:gd name="connsiteY7" fmla="*/ 18288 h 18288"/>
              <a:gd name="connsiteX8" fmla="*/ 1782308 w 3182692"/>
              <a:gd name="connsiteY8" fmla="*/ 18288 h 18288"/>
              <a:gd name="connsiteX9" fmla="*/ 1145769 w 3182692"/>
              <a:gd name="connsiteY9" fmla="*/ 18288 h 18288"/>
              <a:gd name="connsiteX10" fmla="*/ 0 w 3182692"/>
              <a:gd name="connsiteY10" fmla="*/ 18288 h 18288"/>
              <a:gd name="connsiteX11" fmla="*/ 0 w 3182692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126686" y="-21366"/>
                  <a:pt x="467788" y="9025"/>
                  <a:pt x="604711" y="0"/>
                </a:cubicBezTo>
                <a:cubicBezTo>
                  <a:pt x="741634" y="-9025"/>
                  <a:pt x="1061620" y="6814"/>
                  <a:pt x="1241250" y="0"/>
                </a:cubicBezTo>
                <a:cubicBezTo>
                  <a:pt x="1420880" y="-6814"/>
                  <a:pt x="1713773" y="13383"/>
                  <a:pt x="1909615" y="0"/>
                </a:cubicBezTo>
                <a:cubicBezTo>
                  <a:pt x="2105457" y="-13383"/>
                  <a:pt x="2257256" y="13567"/>
                  <a:pt x="2577981" y="0"/>
                </a:cubicBezTo>
                <a:cubicBezTo>
                  <a:pt x="2898706" y="-13567"/>
                  <a:pt x="3026063" y="6328"/>
                  <a:pt x="3182692" y="0"/>
                </a:cubicBezTo>
                <a:cubicBezTo>
                  <a:pt x="3181983" y="8157"/>
                  <a:pt x="3182279" y="12125"/>
                  <a:pt x="3182692" y="18288"/>
                </a:cubicBezTo>
                <a:cubicBezTo>
                  <a:pt x="2998421" y="21742"/>
                  <a:pt x="2675038" y="19014"/>
                  <a:pt x="2482500" y="18288"/>
                </a:cubicBezTo>
                <a:cubicBezTo>
                  <a:pt x="2289962" y="17562"/>
                  <a:pt x="1930644" y="6834"/>
                  <a:pt x="1782308" y="18288"/>
                </a:cubicBezTo>
                <a:cubicBezTo>
                  <a:pt x="1633972" y="29742"/>
                  <a:pt x="1287388" y="-1992"/>
                  <a:pt x="1145769" y="18288"/>
                </a:cubicBezTo>
                <a:cubicBezTo>
                  <a:pt x="1004150" y="38568"/>
                  <a:pt x="256377" y="-37438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83446" y="18201"/>
                  <a:pt x="432812" y="7290"/>
                  <a:pt x="604711" y="0"/>
                </a:cubicBezTo>
                <a:cubicBezTo>
                  <a:pt x="776610" y="-7290"/>
                  <a:pt x="982253" y="15478"/>
                  <a:pt x="1145769" y="0"/>
                </a:cubicBezTo>
                <a:cubicBezTo>
                  <a:pt x="1309285" y="-15478"/>
                  <a:pt x="1514247" y="-25520"/>
                  <a:pt x="1845961" y="0"/>
                </a:cubicBezTo>
                <a:cubicBezTo>
                  <a:pt x="2177675" y="25520"/>
                  <a:pt x="2297588" y="16646"/>
                  <a:pt x="2450673" y="0"/>
                </a:cubicBezTo>
                <a:cubicBezTo>
                  <a:pt x="2603758" y="-16646"/>
                  <a:pt x="3023048" y="-21196"/>
                  <a:pt x="3182692" y="0"/>
                </a:cubicBezTo>
                <a:cubicBezTo>
                  <a:pt x="3182428" y="4493"/>
                  <a:pt x="3183076" y="9472"/>
                  <a:pt x="3182692" y="18288"/>
                </a:cubicBezTo>
                <a:cubicBezTo>
                  <a:pt x="3039109" y="-12701"/>
                  <a:pt x="2823860" y="13848"/>
                  <a:pt x="2546154" y="18288"/>
                </a:cubicBezTo>
                <a:cubicBezTo>
                  <a:pt x="2268448" y="22728"/>
                  <a:pt x="2098674" y="5291"/>
                  <a:pt x="1845961" y="18288"/>
                </a:cubicBezTo>
                <a:cubicBezTo>
                  <a:pt x="1593248" y="31285"/>
                  <a:pt x="1456743" y="27560"/>
                  <a:pt x="1304904" y="18288"/>
                </a:cubicBezTo>
                <a:cubicBezTo>
                  <a:pt x="1153065" y="9016"/>
                  <a:pt x="947204" y="11126"/>
                  <a:pt x="668365" y="18288"/>
                </a:cubicBezTo>
                <a:cubicBezTo>
                  <a:pt x="389526" y="25450"/>
                  <a:pt x="288244" y="-4628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1.jpg">
            <a:extLst>
              <a:ext uri="{FF2B5EF4-FFF2-40B4-BE49-F238E27FC236}">
                <a16:creationId xmlns:a16="http://schemas.microsoft.com/office/drawing/2014/main" id="{DF106432-9096-D16C-A8FF-5ACE895D32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76382" y="3419504"/>
            <a:ext cx="7588949" cy="231462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-1"/>
            <a:ext cx="9144001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784" y="248038"/>
            <a:ext cx="529779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Medigap vs Medicare Advantage (MA) 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374" y="390832"/>
            <a:ext cx="2425189" cy="873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7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Key Differences Between Medigap and Medicare Advantage Plans: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418165"/>
              </p:ext>
            </p:extLst>
          </p:nvPr>
        </p:nvGraphicFramePr>
        <p:xfrm>
          <a:off x="324168" y="2186044"/>
          <a:ext cx="8495663" cy="4012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45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9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1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5201">
                <a:tc>
                  <a:txBody>
                    <a:bodyPr/>
                    <a:lstStyle/>
                    <a:p>
                      <a:r>
                        <a:rPr lang="en-US" sz="1000"/>
                        <a:t>Feature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Medigap (Medicare Supplement)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Medicare Advantage (MA, Part C)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Basic Description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Supplements Original Medicare by covering gaps like deductibles, coinsurance, and copayments.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An alternative to Original Medicare that combines Parts A and B and often includes additional benefits.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Eligibility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Must be enrolled in Original Medicare (Parts A &amp; B).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Must be enrolled in Medicare Part A and B to join an MA plan.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Coverage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Helps cover gaps in Original Medicare. No additional services beyond what Medicare covers.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Covers all Original Medicare services and may offer extra benefits like dental, vision, and drug coverage.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Network Requirements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No network restrictions. Can see any provider that accepts Medicare.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Often network-based (HMO/PPO) with potential restrictions for out-of-network care.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Monthly Premiums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Monthly premium for Medigap policy in addition to the Part B premium.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May have low or $0 premiums in addition to the Part B premium.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Out-of-Pocket Costs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Reduces or eliminates out-of-pocket costs like deductibles and copays. Predictable costs.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Typically has co-pays, coinsurance, and a yearly out-of-pocket maximum.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Prescription Drug Coverage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Does not include drug coverage. Requires separate Part D plan.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Many MA plans include built-in Part D prescription drug coverage.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Flexibility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More flexible. No referrals needed to see specialists.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Less flexible, may require referrals for specialists and pre-approvals.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Out-of-Pocket Limit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No annual out-of-pocket maximum.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Has a yearly out-of-pocket maximum for Parts A and B services.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746">
                <a:tc>
                  <a:txBody>
                    <a:bodyPr/>
                    <a:lstStyle/>
                    <a:p>
                      <a:r>
                        <a:rPr lang="en-US" sz="1000"/>
                        <a:t>Foreign Travel Coverage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Some plans offer limited emergency coverage outside the U.S.</a:t>
                      </a:r>
                    </a:p>
                  </a:txBody>
                  <a:tcPr marL="51182" marR="51182" marT="25591" marB="25591"/>
                </a:tc>
                <a:tc>
                  <a:txBody>
                    <a:bodyPr/>
                    <a:lstStyle/>
                    <a:p>
                      <a:r>
                        <a:rPr lang="en-US" sz="1000"/>
                        <a:t>Limited or no coverage for foreign travel.</a:t>
                      </a:r>
                    </a:p>
                  </a:txBody>
                  <a:tcPr marL="51182" marR="51182" marT="25591" marB="25591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323</Words>
  <Application>Microsoft Office PowerPoint</Application>
  <PresentationFormat>On-screen Show (4:3)</PresentationFormat>
  <Paragraphs>39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Comparing Medigap vs Medicare Advantage (MA) Plans</vt:lpstr>
      <vt:lpstr>Medigap vs Medicare Advantage (MA) Comparison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Jennelle Bratcher</cp:lastModifiedBy>
  <cp:revision>2</cp:revision>
  <dcterms:created xsi:type="dcterms:W3CDTF">2013-01-27T09:14:16Z</dcterms:created>
  <dcterms:modified xsi:type="dcterms:W3CDTF">2024-10-02T18:33:01Z</dcterms:modified>
  <cp:category/>
</cp:coreProperties>
</file>