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ecure.ssa.gov/poms.nsf/lnx/050081000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ecure.ssa.gov/poms.nsf/lnx/050082050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ecure.ssa.gov/poms.nsf/lnx/050083000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ecure.ssa.gov/poms.nsf/lnx/050132000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ecure.ssa.gov/poms.nsf/lnx/050081035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e.ssa.gov/poms.nsf/lnx/0500810000" TargetMode="External"/><Relationship Id="rId2" Type="http://schemas.openxmlformats.org/officeDocument/2006/relationships/hyperlink" Target="https://www.ssa.gov/ssi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ecure.ssa.gov/poms.nsf/lnx/0500810350" TargetMode="External"/><Relationship Id="rId4" Type="http://schemas.openxmlformats.org/officeDocument/2006/relationships/hyperlink" Target="https://secure.ssa.gov/poms.nsf/lnx/050132000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1.jpg">
            <a:extLst>
              <a:ext uri="{FF2B5EF4-FFF2-40B4-BE49-F238E27FC236}">
                <a16:creationId xmlns:a16="http://schemas.microsoft.com/office/drawing/2014/main" id="{4787FC05-544C-F2AF-838F-DF88A266160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66977" y="1126401"/>
            <a:ext cx="7210048" cy="2199064"/>
          </a:xfrm>
          <a:prstGeom prst="rect">
            <a:avLst/>
          </a:prstGeom>
        </p:spPr>
      </p:pic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6978" y="3429000"/>
            <a:ext cx="6691254" cy="1713305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3900"/>
              <a:t>Supplemental Security Income (SSI) Income Counting Rules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6977" y="5142305"/>
            <a:ext cx="5490973" cy="753165"/>
          </a:xfrm>
        </p:spPr>
        <p:txBody>
          <a:bodyPr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1300" dirty="0"/>
              <a:t>Including Deeming Rules and Break-Even Point Information</a:t>
            </a:r>
          </a:p>
          <a:p>
            <a:pPr algn="l">
              <a:lnSpc>
                <a:spcPct val="90000"/>
              </a:lnSpc>
            </a:pPr>
            <a:r>
              <a:rPr lang="en-US" sz="1300" dirty="0"/>
              <a:t>Prepared by: Jennelle Bratcher</a:t>
            </a:r>
          </a:p>
          <a:p>
            <a:pPr algn="l">
              <a:lnSpc>
                <a:spcPct val="90000"/>
              </a:lnSpc>
            </a:pPr>
            <a:r>
              <a:rPr lang="en-US" sz="1300" dirty="0"/>
              <a:t>Date: October 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900"/>
              <a:t>Overview of SSI Income Counting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300" dirty="0"/>
              <a:t>• SSI is a needs-based program; income affects eligibility and payment amounts.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300" dirty="0"/>
              <a:t>• Income can be earned (e.g., wages) or unearned (e.g., Social Security benefits).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300" dirty="0"/>
              <a:t>• SSA excludes certain income to calculate countable income.</a:t>
            </a:r>
          </a:p>
          <a:p>
            <a:pPr>
              <a:lnSpc>
                <a:spcPct val="90000"/>
              </a:lnSpc>
            </a:pPr>
            <a:endParaRPr lang="en-US" sz="13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300" dirty="0"/>
              <a:t>• Types of Income Exclusions: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300" dirty="0"/>
              <a:t>  - $20 general income exclusion (applies to earned or unearned income).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300" dirty="0"/>
              <a:t>  - $65 earned income exclusion, plus half of remaining earned income is excluded.</a:t>
            </a:r>
          </a:p>
          <a:p>
            <a:pPr>
              <a:lnSpc>
                <a:spcPct val="90000"/>
              </a:lnSpc>
            </a:pPr>
            <a:endParaRPr lang="en-US" sz="13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300" dirty="0"/>
              <a:t>Reference: </a:t>
            </a:r>
            <a:r>
              <a:rPr lang="en-US" sz="1300" dirty="0">
                <a:hlinkClick r:id="rId2"/>
              </a:rPr>
              <a:t>https://secure.ssa.gov/poms.nsf/lnx/0500810000</a:t>
            </a:r>
            <a:r>
              <a:rPr lang="en-US" sz="1300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400"/>
              <a:t>Earned Income Exclusions</a:t>
            </a:r>
          </a:p>
        </p:txBody>
      </p:sp>
      <p:sp>
        <p:nvSpPr>
          <p:cNvPr id="24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sz="1300" dirty="0"/>
              <a:t>• How Earned Income Is Counted:</a:t>
            </a:r>
          </a:p>
          <a:p>
            <a:pPr marL="0" indent="0">
              <a:lnSpc>
                <a:spcPct val="90000"/>
              </a:lnSpc>
              <a:buNone/>
            </a:pPr>
            <a:r>
              <a:rPr sz="1300" dirty="0"/>
              <a:t>  - First $20 of income excluded (applies to earned or unearned).</a:t>
            </a:r>
          </a:p>
          <a:p>
            <a:pPr marL="0" indent="0">
              <a:lnSpc>
                <a:spcPct val="90000"/>
              </a:lnSpc>
              <a:buNone/>
            </a:pPr>
            <a:r>
              <a:rPr sz="1300" dirty="0"/>
              <a:t>  - First $65 of earned income excluded.</a:t>
            </a:r>
          </a:p>
          <a:p>
            <a:pPr marL="0" indent="0">
              <a:lnSpc>
                <a:spcPct val="90000"/>
              </a:lnSpc>
              <a:buNone/>
            </a:pPr>
            <a:r>
              <a:rPr sz="1300" dirty="0"/>
              <a:t>  - Half of the remaining earned income is excluded from countable income.</a:t>
            </a:r>
          </a:p>
          <a:p>
            <a:pPr>
              <a:lnSpc>
                <a:spcPct val="90000"/>
              </a:lnSpc>
            </a:pPr>
            <a:endParaRPr sz="1300" dirty="0"/>
          </a:p>
          <a:p>
            <a:pPr marL="0" indent="0">
              <a:lnSpc>
                <a:spcPct val="90000"/>
              </a:lnSpc>
              <a:buNone/>
            </a:pPr>
            <a:r>
              <a:rPr sz="1300" dirty="0"/>
              <a:t>• Example Calculation:</a:t>
            </a:r>
          </a:p>
          <a:p>
            <a:pPr marL="0" indent="0">
              <a:lnSpc>
                <a:spcPct val="90000"/>
              </a:lnSpc>
              <a:buNone/>
            </a:pPr>
            <a:r>
              <a:rPr sz="1300" dirty="0"/>
              <a:t>  - If an individual earns $1,000 per month:</a:t>
            </a:r>
          </a:p>
          <a:p>
            <a:pPr marL="0" indent="0">
              <a:lnSpc>
                <a:spcPct val="90000"/>
              </a:lnSpc>
              <a:buNone/>
            </a:pPr>
            <a:r>
              <a:rPr sz="1300" dirty="0"/>
              <a:t>    - Exclude $20 + $65 = $85</a:t>
            </a:r>
          </a:p>
          <a:p>
            <a:pPr marL="0" indent="0">
              <a:lnSpc>
                <a:spcPct val="90000"/>
              </a:lnSpc>
              <a:buNone/>
            </a:pPr>
            <a:r>
              <a:rPr sz="1300" dirty="0"/>
              <a:t>    - Remaining $915, then half is excluded: $915 ÷ 2 = $457.50</a:t>
            </a:r>
          </a:p>
          <a:p>
            <a:pPr marL="0" indent="0">
              <a:lnSpc>
                <a:spcPct val="90000"/>
              </a:lnSpc>
              <a:buNone/>
            </a:pPr>
            <a:r>
              <a:rPr sz="1300" dirty="0"/>
              <a:t>    - Total countable income: $457.50</a:t>
            </a:r>
          </a:p>
          <a:p>
            <a:pPr>
              <a:lnSpc>
                <a:spcPct val="90000"/>
              </a:lnSpc>
            </a:pPr>
            <a:endParaRPr sz="1300" dirty="0"/>
          </a:p>
          <a:p>
            <a:pPr marL="0" indent="0">
              <a:lnSpc>
                <a:spcPct val="90000"/>
              </a:lnSpc>
              <a:buNone/>
            </a:pPr>
            <a:r>
              <a:rPr sz="1300" dirty="0"/>
              <a:t>Reference: </a:t>
            </a:r>
            <a:r>
              <a:rPr sz="1300" dirty="0">
                <a:hlinkClick r:id="rId2"/>
              </a:rPr>
              <a:t>https://secure.ssa.gov/poms.nsf/lnx/0500820500</a:t>
            </a:r>
            <a:r>
              <a:rPr lang="en-US" sz="1300" dirty="0"/>
              <a:t> </a:t>
            </a:r>
            <a:endParaRPr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825" y="1188637"/>
            <a:ext cx="2241175" cy="4480726"/>
          </a:xfrm>
        </p:spPr>
        <p:txBody>
          <a:bodyPr>
            <a:normAutofit/>
          </a:bodyPr>
          <a:lstStyle/>
          <a:p>
            <a:pPr algn="r"/>
            <a:r>
              <a:rPr lang="en-US" sz="3600"/>
              <a:t>Unearned Income Exclusions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445" y="1648870"/>
            <a:ext cx="3527136" cy="3560260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300" dirty="0"/>
              <a:t>• How Unearned Income Is Counted: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300" dirty="0"/>
              <a:t>  - Only the first $20 of unearned income is excluded.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300" dirty="0"/>
              <a:t>  - The rest of the unearned income is counted dollar for dollar.</a:t>
            </a:r>
          </a:p>
          <a:p>
            <a:pPr>
              <a:lnSpc>
                <a:spcPct val="90000"/>
              </a:lnSpc>
            </a:pPr>
            <a:endParaRPr lang="en-US" sz="13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300" dirty="0"/>
              <a:t>• Example Calculation: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300" dirty="0"/>
              <a:t>  - If unearned income (e.g., Social Security benefits) is $1,000: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300" dirty="0"/>
              <a:t>    - Exclude $20, leaving $980.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300" dirty="0"/>
              <a:t>    - Total countable unearned income: $980.</a:t>
            </a:r>
          </a:p>
          <a:p>
            <a:pPr>
              <a:lnSpc>
                <a:spcPct val="90000"/>
              </a:lnSpc>
            </a:pPr>
            <a:endParaRPr lang="en-US" sz="13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300" dirty="0"/>
              <a:t>Reference: </a:t>
            </a:r>
            <a:r>
              <a:rPr lang="en-US" sz="1300" dirty="0">
                <a:hlinkClick r:id="rId2"/>
              </a:rPr>
              <a:t>https://secure.ssa.gov/poms.nsf/lnx/0500830000</a:t>
            </a:r>
            <a:r>
              <a:rPr lang="en-US" sz="1300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400"/>
              <a:t>Deeming of Income from a Spouse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500" dirty="0"/>
              <a:t>• SSA may count part of a spouse's income when determining eligibility.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/>
              <a:t>• SSA allocates part of the working spouse’s income for themselves.</a:t>
            </a:r>
          </a:p>
          <a:p>
            <a:pPr>
              <a:lnSpc>
                <a:spcPct val="90000"/>
              </a:lnSpc>
            </a:pPr>
            <a:endParaRPr lang="en-US" sz="15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/>
              <a:t>• Example: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/>
              <a:t>  - Husband earns $6,667/month, wife applies for SSI.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/>
              <a:t>  - Apply $85 exclusion, count half the remaining income, subtract the spouse allocation of $999.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/>
              <a:t>  - The remaining deemed income is subtracted from the SSI benefit.</a:t>
            </a:r>
          </a:p>
          <a:p>
            <a:pPr>
              <a:lnSpc>
                <a:spcPct val="90000"/>
              </a:lnSpc>
            </a:pPr>
            <a:endParaRPr lang="en-US" sz="15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/>
              <a:t>Reference: </a:t>
            </a:r>
            <a:r>
              <a:rPr lang="en-US" sz="1500" dirty="0">
                <a:hlinkClick r:id="rId2"/>
              </a:rPr>
              <a:t>https://secure.ssa.gov/poms.nsf/lnx/0501320000</a:t>
            </a:r>
            <a:r>
              <a:rPr lang="en-US" sz="1500" dirty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400"/>
              <a:t>The Break-Even Point for SSI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• The income level at which SSI payments stop: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  - Earned income in 2024: $1,998/month (including exclusions).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  - Unearned income in 2024: $934/month (including the $20 exclusion).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6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• Formula (Earned Income):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  - Break-Even Point = (914 + 85) × 2 = 1,998</a:t>
            </a:r>
          </a:p>
          <a:p>
            <a:pPr>
              <a:lnSpc>
                <a:spcPct val="90000"/>
              </a:lnSpc>
            </a:pPr>
            <a:endParaRPr lang="en-US" sz="16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Reference: </a:t>
            </a:r>
            <a:r>
              <a:rPr lang="en-US" sz="1600" dirty="0">
                <a:hlinkClick r:id="rId2"/>
              </a:rPr>
              <a:t>https://secure.ssa.gov/poms.nsf/lnx/0500810350</a:t>
            </a:r>
            <a:r>
              <a:rPr lang="en-US" sz="1600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474090D-CD95-4B41-BE3D-6596953D3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8496" y="323519"/>
            <a:ext cx="3242924" cy="6212748"/>
          </a:xfrm>
          <a:custGeom>
            <a:avLst/>
            <a:gdLst>
              <a:gd name="connsiteX0" fmla="*/ 0 w 4323899"/>
              <a:gd name="connsiteY0" fmla="*/ 0 h 6212748"/>
              <a:gd name="connsiteX1" fmla="*/ 742501 w 4323899"/>
              <a:gd name="connsiteY1" fmla="*/ 0 h 6212748"/>
              <a:gd name="connsiteX2" fmla="*/ 4323899 w 4323899"/>
              <a:gd name="connsiteY2" fmla="*/ 0 h 6212748"/>
              <a:gd name="connsiteX3" fmla="*/ 4323899 w 4323899"/>
              <a:gd name="connsiteY3" fmla="*/ 2864954 h 6212748"/>
              <a:gd name="connsiteX4" fmla="*/ 880454 w 4323899"/>
              <a:gd name="connsiteY4" fmla="*/ 6212748 h 6212748"/>
              <a:gd name="connsiteX5" fmla="*/ 0 w 4323899"/>
              <a:gd name="connsiteY5" fmla="*/ 6212748 h 6212748"/>
              <a:gd name="connsiteX6" fmla="*/ 0 w 4323899"/>
              <a:gd name="connsiteY6" fmla="*/ 6210962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23899" h="6212748">
                <a:moveTo>
                  <a:pt x="0" y="0"/>
                </a:moveTo>
                <a:lnTo>
                  <a:pt x="742501" y="0"/>
                </a:lnTo>
                <a:lnTo>
                  <a:pt x="4323899" y="0"/>
                </a:lnTo>
                <a:lnTo>
                  <a:pt x="4323899" y="2864954"/>
                </a:lnTo>
                <a:lnTo>
                  <a:pt x="880454" y="6212748"/>
                </a:lnTo>
                <a:lnTo>
                  <a:pt x="0" y="6212748"/>
                </a:lnTo>
                <a:lnTo>
                  <a:pt x="0" y="6210962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F3E811-B104-4DFF-951A-008C860FF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9652" y="1443390"/>
            <a:ext cx="2451162" cy="3405880"/>
          </a:xfrm>
        </p:spPr>
        <p:txBody>
          <a:bodyPr>
            <a:normAutofit/>
          </a:bodyPr>
          <a:lstStyle/>
          <a:p>
            <a:r>
              <a:rPr lang="en-US" sz="4000"/>
              <a:t>Resources and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978" y="1266614"/>
            <a:ext cx="4326918" cy="375943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100" dirty="0"/>
              <a:t>SSA’s SSI Home: </a:t>
            </a:r>
            <a:r>
              <a:rPr lang="en-US" sz="2100" dirty="0">
                <a:hlinkClick r:id="rId2"/>
              </a:rPr>
              <a:t>https://www.ssa.gov/ssi/</a:t>
            </a:r>
            <a:r>
              <a:rPr lang="en-US" sz="2100" dirty="0"/>
              <a:t>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SSA POMS Income Rules: </a:t>
            </a:r>
            <a:r>
              <a:rPr lang="en-US" sz="2100" dirty="0">
                <a:hlinkClick r:id="rId3"/>
              </a:rPr>
              <a:t>https://secure.ssa.gov/poms.nsf/lnx/0500810000</a:t>
            </a:r>
            <a:r>
              <a:rPr lang="en-US" sz="2100" dirty="0"/>
              <a:t>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SSA POMS Spousal Deeming: </a:t>
            </a:r>
            <a:r>
              <a:rPr lang="en-US" sz="2100" dirty="0">
                <a:hlinkClick r:id="rId4"/>
              </a:rPr>
              <a:t>https://secure.ssa.gov/poms.nsf/lnx/0501320000</a:t>
            </a:r>
            <a:r>
              <a:rPr lang="en-US" sz="2100" dirty="0"/>
              <a:t>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SSA POMS Break-Even Points: </a:t>
            </a:r>
            <a:r>
              <a:rPr lang="en-US" sz="2100" dirty="0">
                <a:hlinkClick r:id="rId5"/>
              </a:rPr>
              <a:t>https://secure.ssa.gov/poms.nsf/lnx/0500810350</a:t>
            </a:r>
            <a:r>
              <a:rPr lang="en-US" sz="2100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608</Words>
  <Application>Microsoft Office PowerPoint</Application>
  <PresentationFormat>On-screen Show (4:3)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Supplemental Security Income (SSI) Income Counting Rules</vt:lpstr>
      <vt:lpstr>Overview of SSI Income Counting Rules</vt:lpstr>
      <vt:lpstr>Earned Income Exclusions</vt:lpstr>
      <vt:lpstr>Unearned Income Exclusions</vt:lpstr>
      <vt:lpstr>Deeming of Income from a Spouse</vt:lpstr>
      <vt:lpstr>The Break-Even Point for SSI</vt:lpstr>
      <vt:lpstr>Resources and Links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Jennelle Bratcher</cp:lastModifiedBy>
  <cp:revision>3</cp:revision>
  <dcterms:created xsi:type="dcterms:W3CDTF">2013-01-27T09:14:16Z</dcterms:created>
  <dcterms:modified xsi:type="dcterms:W3CDTF">2024-10-02T16:38:52Z</dcterms:modified>
  <cp:category/>
</cp:coreProperties>
</file>