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105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646037" y="739978"/>
            <a:ext cx="4001197" cy="3004145"/>
          </a:xfrm>
        </p:spPr>
        <p:txBody>
          <a:bodyPr>
            <a:normAutofit/>
          </a:bodyPr>
          <a:lstStyle/>
          <a:p>
            <a:r>
              <a:rPr lang="en-US" dirty="0"/>
              <a:t>Durable Medical Equipment (DME)</a:t>
            </a:r>
          </a:p>
        </p:txBody>
      </p:sp>
      <p:sp>
        <p:nvSpPr>
          <p:cNvPr id="3" name="Subtitle 2"/>
          <p:cNvSpPr>
            <a:spLocks noGrp="1"/>
          </p:cNvSpPr>
          <p:nvPr>
            <p:ph type="subTitle" idx="1"/>
          </p:nvPr>
        </p:nvSpPr>
        <p:spPr>
          <a:xfrm>
            <a:off x="4646036" y="3836197"/>
            <a:ext cx="4001198" cy="2189214"/>
          </a:xfrm>
        </p:spPr>
        <p:txBody>
          <a:bodyPr>
            <a:normAutofit/>
          </a:bodyPr>
          <a:lstStyle/>
          <a:p>
            <a:r>
              <a:t>Coverage Under Medicare and Medicaid</a:t>
            </a:r>
            <a:endParaRPr lang="en-US"/>
          </a:p>
        </p:txBody>
      </p:sp>
      <p:sp>
        <p:nvSpPr>
          <p:cNvPr id="18" name="Freeform: Shape 17">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1"/>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61789" y="0"/>
            <a:ext cx="1303050"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73320" y="5717906"/>
            <a:ext cx="1328707"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5" name="Picture 4" descr="Stethoscope">
            <a:extLst>
              <a:ext uri="{FF2B5EF4-FFF2-40B4-BE49-F238E27FC236}">
                <a16:creationId xmlns:a16="http://schemas.microsoft.com/office/drawing/2014/main" id="{A38FCBEF-C7B1-124E-BBFA-BEADC1A92C42}"/>
              </a:ext>
            </a:extLst>
          </p:cNvPr>
          <p:cNvPicPr>
            <a:picLocks noChangeAspect="1"/>
          </p:cNvPicPr>
          <p:nvPr/>
        </p:nvPicPr>
        <p:blipFill>
          <a:blip r:embed="rId2"/>
          <a:srcRect l="31741" r="18196" b="-1"/>
          <a:stretch/>
        </p:blipFill>
        <p:spPr>
          <a:xfrm>
            <a:off x="473880" y="598720"/>
            <a:ext cx="3883686"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8" name="Freeform: Shape 27">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390384" y="6258756"/>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image1.jpg">
            <a:extLst>
              <a:ext uri="{FF2B5EF4-FFF2-40B4-BE49-F238E27FC236}">
                <a16:creationId xmlns:a16="http://schemas.microsoft.com/office/drawing/2014/main" id="{F87C5C64-90A4-8E5B-0045-C8F8149FDCC7}"/>
              </a:ext>
            </a:extLst>
          </p:cNvPr>
          <p:cNvPicPr/>
          <p:nvPr/>
        </p:nvPicPr>
        <p:blipFill>
          <a:blip r:embed="rId3"/>
          <a:srcRect/>
          <a:stretch>
            <a:fillRect/>
          </a:stretch>
        </p:blipFill>
        <p:spPr>
          <a:xfrm>
            <a:off x="6562375" y="493776"/>
            <a:ext cx="1608127" cy="597704"/>
          </a:xfrm>
          <a:prstGeom prst="rect">
            <a:avLst/>
          </a:prstGeom>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29369" y="238539"/>
            <a:ext cx="8263890" cy="1434415"/>
          </a:xfrm>
        </p:spPr>
        <p:txBody>
          <a:bodyPr anchor="b">
            <a:normAutofit/>
          </a:bodyPr>
          <a:lstStyle/>
          <a:p>
            <a:pPr>
              <a:lnSpc>
                <a:spcPct val="90000"/>
              </a:lnSpc>
            </a:pPr>
            <a:r>
              <a:rPr lang="en-US" sz="4700"/>
              <a:t>What is Durable Medical Equipment (DME)?</a:t>
            </a:r>
          </a:p>
        </p:txBody>
      </p:sp>
      <p:sp>
        <p:nvSpPr>
          <p:cNvPr id="18"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29369" y="2071316"/>
            <a:ext cx="5035164" cy="4119172"/>
          </a:xfrm>
        </p:spPr>
        <p:txBody>
          <a:bodyPr anchor="t">
            <a:normAutofit/>
          </a:bodyPr>
          <a:lstStyle/>
          <a:p>
            <a:pPr marL="0" indent="0">
              <a:buNone/>
            </a:pPr>
            <a:r>
              <a:rPr lang="en-US" sz="1900" dirty="0"/>
              <a:t>Durable Medical Equipment (DME) refers to medical devices prescribed by a healthcare provider for use in the home, to assist in daily activities or treatment of medical conditions.</a:t>
            </a:r>
            <a:endParaRPr lang="en-US" sz="1900"/>
          </a:p>
          <a:p>
            <a:pPr marL="0" indent="0">
              <a:buNone/>
            </a:pPr>
            <a:r>
              <a:rPr lang="en-US" sz="1900" dirty="0"/>
              <a:t>DME must meet the following criteria:</a:t>
            </a:r>
            <a:endParaRPr lang="en-US" sz="1900"/>
          </a:p>
          <a:p>
            <a:pPr lvl="1"/>
            <a:r>
              <a:rPr lang="en-US" sz="1900" dirty="0"/>
              <a:t>Can withstand repeated use</a:t>
            </a:r>
            <a:endParaRPr lang="en-US" sz="1900"/>
          </a:p>
          <a:p>
            <a:pPr lvl="1"/>
            <a:r>
              <a:rPr lang="en-US" sz="1900" dirty="0"/>
              <a:t>Primarily serves a medical purpose</a:t>
            </a:r>
            <a:endParaRPr lang="en-US" sz="1900"/>
          </a:p>
          <a:p>
            <a:pPr lvl="1"/>
            <a:r>
              <a:rPr lang="en-US" sz="1900" dirty="0"/>
              <a:t>Appropriate for use in the home</a:t>
            </a:r>
            <a:endParaRPr lang="en-US" sz="1900"/>
          </a:p>
          <a:p>
            <a:pPr lvl="1"/>
            <a:r>
              <a:rPr lang="en-US" sz="1900" dirty="0"/>
              <a:t>Not useful for someone without a medical condition or injury</a:t>
            </a:r>
            <a:endParaRPr lang="en-US" sz="1900"/>
          </a:p>
        </p:txBody>
      </p:sp>
      <p:pic>
        <p:nvPicPr>
          <p:cNvPr id="5" name="Picture 4" descr="Stethoscope">
            <a:extLst>
              <a:ext uri="{FF2B5EF4-FFF2-40B4-BE49-F238E27FC236}">
                <a16:creationId xmlns:a16="http://schemas.microsoft.com/office/drawing/2014/main" id="{EAC225D6-7571-9719-D567-895D6EF73F43}"/>
              </a:ext>
            </a:extLst>
          </p:cNvPr>
          <p:cNvPicPr>
            <a:picLocks noChangeAspect="1"/>
          </p:cNvPicPr>
          <p:nvPr/>
        </p:nvPicPr>
        <p:blipFill>
          <a:blip r:embed="rId2"/>
          <a:srcRect l="32690" r="19148" b="2"/>
          <a:stretch/>
        </p:blipFill>
        <p:spPr>
          <a:xfrm>
            <a:off x="5756743" y="2093976"/>
            <a:ext cx="2955798" cy="409651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973321" y="329184"/>
            <a:ext cx="4688333" cy="1783080"/>
          </a:xfrm>
        </p:spPr>
        <p:txBody>
          <a:bodyPr anchor="b">
            <a:normAutofit/>
          </a:bodyPr>
          <a:lstStyle/>
          <a:p>
            <a:pPr>
              <a:lnSpc>
                <a:spcPct val="90000"/>
              </a:lnSpc>
            </a:pPr>
            <a:r>
              <a:rPr lang="en-US" sz="4000"/>
              <a:t>Examples of Durable Medical Equipment (DME)</a:t>
            </a:r>
          </a:p>
        </p:txBody>
      </p:sp>
      <p:pic>
        <p:nvPicPr>
          <p:cNvPr id="5" name="Picture 4" descr="Light on a wheelchair">
            <a:extLst>
              <a:ext uri="{FF2B5EF4-FFF2-40B4-BE49-F238E27FC236}">
                <a16:creationId xmlns:a16="http://schemas.microsoft.com/office/drawing/2014/main" id="{992A084F-3DA2-30EB-A5D0-4121C695FDE4}"/>
              </a:ext>
            </a:extLst>
          </p:cNvPr>
          <p:cNvPicPr>
            <a:picLocks noChangeAspect="1"/>
          </p:cNvPicPr>
          <p:nvPr/>
        </p:nvPicPr>
        <p:blipFill>
          <a:blip r:embed="rId2"/>
          <a:srcRect l="40920" r="25082" b="-1"/>
          <a:stretch/>
        </p:blipFill>
        <p:spPr>
          <a:xfrm>
            <a:off x="20" y="10"/>
            <a:ext cx="3492988"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3321" y="2374947"/>
            <a:ext cx="3182692" cy="18288"/>
          </a:xfrm>
          <a:custGeom>
            <a:avLst/>
            <a:gdLst>
              <a:gd name="connsiteX0" fmla="*/ 0 w 3182692"/>
              <a:gd name="connsiteY0" fmla="*/ 0 h 18288"/>
              <a:gd name="connsiteX1" fmla="*/ 636538 w 3182692"/>
              <a:gd name="connsiteY1" fmla="*/ 0 h 18288"/>
              <a:gd name="connsiteX2" fmla="*/ 1273077 w 3182692"/>
              <a:gd name="connsiteY2" fmla="*/ 0 h 18288"/>
              <a:gd name="connsiteX3" fmla="*/ 1909615 w 3182692"/>
              <a:gd name="connsiteY3" fmla="*/ 0 h 18288"/>
              <a:gd name="connsiteX4" fmla="*/ 2482500 w 3182692"/>
              <a:gd name="connsiteY4" fmla="*/ 0 h 18288"/>
              <a:gd name="connsiteX5" fmla="*/ 3182692 w 3182692"/>
              <a:gd name="connsiteY5" fmla="*/ 0 h 18288"/>
              <a:gd name="connsiteX6" fmla="*/ 3182692 w 3182692"/>
              <a:gd name="connsiteY6" fmla="*/ 18288 h 18288"/>
              <a:gd name="connsiteX7" fmla="*/ 2609807 w 3182692"/>
              <a:gd name="connsiteY7" fmla="*/ 18288 h 18288"/>
              <a:gd name="connsiteX8" fmla="*/ 2068750 w 3182692"/>
              <a:gd name="connsiteY8" fmla="*/ 18288 h 18288"/>
              <a:gd name="connsiteX9" fmla="*/ 1432211 w 3182692"/>
              <a:gd name="connsiteY9" fmla="*/ 18288 h 18288"/>
              <a:gd name="connsiteX10" fmla="*/ 859327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253588" y="25878"/>
                  <a:pt x="409323" y="-5359"/>
                  <a:pt x="636538" y="0"/>
                </a:cubicBezTo>
                <a:cubicBezTo>
                  <a:pt x="863753" y="5359"/>
                  <a:pt x="1007727" y="-28"/>
                  <a:pt x="1273077" y="0"/>
                </a:cubicBezTo>
                <a:cubicBezTo>
                  <a:pt x="1538427" y="28"/>
                  <a:pt x="1698640" y="-12775"/>
                  <a:pt x="1909615" y="0"/>
                </a:cubicBezTo>
                <a:cubicBezTo>
                  <a:pt x="2120590" y="12775"/>
                  <a:pt x="2210293" y="-21823"/>
                  <a:pt x="2482500" y="0"/>
                </a:cubicBezTo>
                <a:cubicBezTo>
                  <a:pt x="2754708" y="21823"/>
                  <a:pt x="3004133" y="-28750"/>
                  <a:pt x="3182692" y="0"/>
                </a:cubicBezTo>
                <a:cubicBezTo>
                  <a:pt x="3183134" y="4516"/>
                  <a:pt x="3181865" y="12266"/>
                  <a:pt x="3182692" y="18288"/>
                </a:cubicBezTo>
                <a:cubicBezTo>
                  <a:pt x="2947402" y="22440"/>
                  <a:pt x="2876226" y="27191"/>
                  <a:pt x="2609807" y="18288"/>
                </a:cubicBezTo>
                <a:cubicBezTo>
                  <a:pt x="2343389" y="9385"/>
                  <a:pt x="2326689" y="25579"/>
                  <a:pt x="2068750" y="18288"/>
                </a:cubicBezTo>
                <a:cubicBezTo>
                  <a:pt x="1810811" y="10997"/>
                  <a:pt x="1713836" y="48219"/>
                  <a:pt x="1432211" y="18288"/>
                </a:cubicBezTo>
                <a:cubicBezTo>
                  <a:pt x="1150586" y="-11643"/>
                  <a:pt x="982765" y="3747"/>
                  <a:pt x="859327" y="18288"/>
                </a:cubicBezTo>
                <a:cubicBezTo>
                  <a:pt x="735889" y="32829"/>
                  <a:pt x="254183" y="35231"/>
                  <a:pt x="0" y="18288"/>
                </a:cubicBezTo>
                <a:cubicBezTo>
                  <a:pt x="-306" y="11477"/>
                  <a:pt x="485" y="4355"/>
                  <a:pt x="0" y="0"/>
                </a:cubicBezTo>
                <a:close/>
              </a:path>
              <a:path w="3182692" h="18288" stroke="0" extrusionOk="0">
                <a:moveTo>
                  <a:pt x="0" y="0"/>
                </a:moveTo>
                <a:cubicBezTo>
                  <a:pt x="243108" y="-22426"/>
                  <a:pt x="387854" y="22949"/>
                  <a:pt x="572885" y="0"/>
                </a:cubicBezTo>
                <a:cubicBezTo>
                  <a:pt x="757916" y="-22949"/>
                  <a:pt x="923707" y="6797"/>
                  <a:pt x="1113942" y="0"/>
                </a:cubicBezTo>
                <a:cubicBezTo>
                  <a:pt x="1304177" y="-6797"/>
                  <a:pt x="1495991" y="20627"/>
                  <a:pt x="1686827" y="0"/>
                </a:cubicBezTo>
                <a:cubicBezTo>
                  <a:pt x="1877663" y="-20627"/>
                  <a:pt x="2170182" y="-20672"/>
                  <a:pt x="2323365" y="0"/>
                </a:cubicBezTo>
                <a:cubicBezTo>
                  <a:pt x="2476548" y="20672"/>
                  <a:pt x="2919164" y="6097"/>
                  <a:pt x="3182692" y="0"/>
                </a:cubicBezTo>
                <a:cubicBezTo>
                  <a:pt x="3183269" y="4624"/>
                  <a:pt x="3183511" y="11191"/>
                  <a:pt x="3182692" y="18288"/>
                </a:cubicBezTo>
                <a:cubicBezTo>
                  <a:pt x="3026065" y="-10849"/>
                  <a:pt x="2775006" y="23067"/>
                  <a:pt x="2546154" y="18288"/>
                </a:cubicBezTo>
                <a:cubicBezTo>
                  <a:pt x="2317302" y="13509"/>
                  <a:pt x="2168173" y="-8513"/>
                  <a:pt x="1845961" y="18288"/>
                </a:cubicBezTo>
                <a:cubicBezTo>
                  <a:pt x="1523749" y="45089"/>
                  <a:pt x="1450078" y="-844"/>
                  <a:pt x="1304904" y="18288"/>
                </a:cubicBezTo>
                <a:cubicBezTo>
                  <a:pt x="1159730" y="37420"/>
                  <a:pt x="942635" y="-10021"/>
                  <a:pt x="604711" y="18288"/>
                </a:cubicBezTo>
                <a:cubicBezTo>
                  <a:pt x="266787" y="46597"/>
                  <a:pt x="141927" y="-8395"/>
                  <a:pt x="0" y="18288"/>
                </a:cubicBezTo>
                <a:cubicBezTo>
                  <a:pt x="-171" y="12755"/>
                  <a:pt x="-690" y="793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973321" y="2706624"/>
            <a:ext cx="4688333" cy="3483864"/>
          </a:xfrm>
        </p:spPr>
        <p:txBody>
          <a:bodyPr>
            <a:normAutofit/>
          </a:bodyPr>
          <a:lstStyle/>
          <a:p>
            <a:pPr marL="0" indent="0">
              <a:buNone/>
            </a:pPr>
            <a:r>
              <a:rPr lang="en-US" sz="1900" dirty="0"/>
              <a:t>Common examples of DME include:</a:t>
            </a:r>
          </a:p>
          <a:p>
            <a:pPr lvl="1"/>
            <a:r>
              <a:rPr lang="en-US" sz="1900" dirty="0"/>
              <a:t>Wheelchairs</a:t>
            </a:r>
          </a:p>
          <a:p>
            <a:pPr lvl="1"/>
            <a:r>
              <a:rPr lang="en-US" sz="1900" dirty="0"/>
              <a:t>Walkers and canes</a:t>
            </a:r>
          </a:p>
          <a:p>
            <a:pPr lvl="1"/>
            <a:r>
              <a:rPr lang="en-US" sz="1900" dirty="0"/>
              <a:t>Hospital beds</a:t>
            </a:r>
          </a:p>
          <a:p>
            <a:pPr lvl="1"/>
            <a:r>
              <a:rPr lang="en-US" sz="1900" dirty="0"/>
              <a:t>Oxygen equipment</a:t>
            </a:r>
          </a:p>
          <a:p>
            <a:pPr lvl="1"/>
            <a:r>
              <a:rPr lang="en-US" sz="1900" dirty="0"/>
              <a:t>CPAP machines</a:t>
            </a:r>
          </a:p>
          <a:p>
            <a:pPr lvl="1"/>
            <a:r>
              <a:rPr lang="en-US" sz="1900" dirty="0"/>
              <a:t>Nebulizers</a:t>
            </a:r>
          </a:p>
          <a:p>
            <a:pPr lvl="1"/>
            <a:r>
              <a:rPr lang="en-US" sz="1900" dirty="0"/>
              <a:t>Blood sugar monitors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700"/>
              <a:t>Medicare Coverage for DME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marL="0" indent="0">
              <a:buNone/>
            </a:pPr>
            <a:r>
              <a:rPr lang="en-US" sz="1900" dirty="0"/>
              <a:t>Medicare Part B covers DME if it is medically necessary and prescribed by a doctor.</a:t>
            </a:r>
          </a:p>
          <a:p>
            <a:pPr lvl="1"/>
            <a:r>
              <a:rPr lang="en-US" sz="1900" dirty="0"/>
              <a:t>Must meet the definition of DME</a:t>
            </a:r>
          </a:p>
          <a:p>
            <a:pPr lvl="1"/>
            <a:r>
              <a:rPr lang="en-US" sz="1900" dirty="0"/>
              <a:t>Must be used in the home</a:t>
            </a:r>
          </a:p>
          <a:p>
            <a:pPr lvl="1"/>
            <a:r>
              <a:rPr lang="en-US" sz="1900" dirty="0"/>
              <a:t>Medicare pays 80% of the Medicare-approved amount after Part B deductible is met</a:t>
            </a:r>
          </a:p>
          <a:p>
            <a:pPr lvl="1"/>
            <a:r>
              <a:rPr lang="en-US" sz="1900" dirty="0"/>
              <a:t>Beneficiary pays 20% of the cost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973321" y="329184"/>
            <a:ext cx="4688333" cy="1783080"/>
          </a:xfrm>
        </p:spPr>
        <p:txBody>
          <a:bodyPr anchor="b">
            <a:normAutofit/>
          </a:bodyPr>
          <a:lstStyle/>
          <a:p>
            <a:r>
              <a:rPr lang="en-US" sz="4700"/>
              <a:t>Medicaid Coverage for DME</a:t>
            </a:r>
          </a:p>
        </p:txBody>
      </p:sp>
      <p:pic>
        <p:nvPicPr>
          <p:cNvPr id="5" name="Picture 4" descr="Close-up unopened pill packets">
            <a:extLst>
              <a:ext uri="{FF2B5EF4-FFF2-40B4-BE49-F238E27FC236}">
                <a16:creationId xmlns:a16="http://schemas.microsoft.com/office/drawing/2014/main" id="{46A75BBA-4FE4-38CF-1412-DE8BCBB9F055}"/>
              </a:ext>
            </a:extLst>
          </p:cNvPr>
          <p:cNvPicPr>
            <a:picLocks noChangeAspect="1"/>
          </p:cNvPicPr>
          <p:nvPr/>
        </p:nvPicPr>
        <p:blipFill>
          <a:blip r:embed="rId2"/>
          <a:srcRect l="36282" r="30230"/>
          <a:stretch/>
        </p:blipFill>
        <p:spPr>
          <a:xfrm>
            <a:off x="20" y="10"/>
            <a:ext cx="3492988"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3321" y="2374947"/>
            <a:ext cx="3182692" cy="18288"/>
          </a:xfrm>
          <a:custGeom>
            <a:avLst/>
            <a:gdLst>
              <a:gd name="connsiteX0" fmla="*/ 0 w 3182692"/>
              <a:gd name="connsiteY0" fmla="*/ 0 h 18288"/>
              <a:gd name="connsiteX1" fmla="*/ 636538 w 3182692"/>
              <a:gd name="connsiteY1" fmla="*/ 0 h 18288"/>
              <a:gd name="connsiteX2" fmla="*/ 1273077 w 3182692"/>
              <a:gd name="connsiteY2" fmla="*/ 0 h 18288"/>
              <a:gd name="connsiteX3" fmla="*/ 1909615 w 3182692"/>
              <a:gd name="connsiteY3" fmla="*/ 0 h 18288"/>
              <a:gd name="connsiteX4" fmla="*/ 2482500 w 3182692"/>
              <a:gd name="connsiteY4" fmla="*/ 0 h 18288"/>
              <a:gd name="connsiteX5" fmla="*/ 3182692 w 3182692"/>
              <a:gd name="connsiteY5" fmla="*/ 0 h 18288"/>
              <a:gd name="connsiteX6" fmla="*/ 3182692 w 3182692"/>
              <a:gd name="connsiteY6" fmla="*/ 18288 h 18288"/>
              <a:gd name="connsiteX7" fmla="*/ 2609807 w 3182692"/>
              <a:gd name="connsiteY7" fmla="*/ 18288 h 18288"/>
              <a:gd name="connsiteX8" fmla="*/ 2068750 w 3182692"/>
              <a:gd name="connsiteY8" fmla="*/ 18288 h 18288"/>
              <a:gd name="connsiteX9" fmla="*/ 1432211 w 3182692"/>
              <a:gd name="connsiteY9" fmla="*/ 18288 h 18288"/>
              <a:gd name="connsiteX10" fmla="*/ 859327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253588" y="25878"/>
                  <a:pt x="409323" y="-5359"/>
                  <a:pt x="636538" y="0"/>
                </a:cubicBezTo>
                <a:cubicBezTo>
                  <a:pt x="863753" y="5359"/>
                  <a:pt x="1007727" y="-28"/>
                  <a:pt x="1273077" y="0"/>
                </a:cubicBezTo>
                <a:cubicBezTo>
                  <a:pt x="1538427" y="28"/>
                  <a:pt x="1698640" y="-12775"/>
                  <a:pt x="1909615" y="0"/>
                </a:cubicBezTo>
                <a:cubicBezTo>
                  <a:pt x="2120590" y="12775"/>
                  <a:pt x="2210293" y="-21823"/>
                  <a:pt x="2482500" y="0"/>
                </a:cubicBezTo>
                <a:cubicBezTo>
                  <a:pt x="2754708" y="21823"/>
                  <a:pt x="3004133" y="-28750"/>
                  <a:pt x="3182692" y="0"/>
                </a:cubicBezTo>
                <a:cubicBezTo>
                  <a:pt x="3183134" y="4516"/>
                  <a:pt x="3181865" y="12266"/>
                  <a:pt x="3182692" y="18288"/>
                </a:cubicBezTo>
                <a:cubicBezTo>
                  <a:pt x="2947402" y="22440"/>
                  <a:pt x="2876226" y="27191"/>
                  <a:pt x="2609807" y="18288"/>
                </a:cubicBezTo>
                <a:cubicBezTo>
                  <a:pt x="2343389" y="9385"/>
                  <a:pt x="2326689" y="25579"/>
                  <a:pt x="2068750" y="18288"/>
                </a:cubicBezTo>
                <a:cubicBezTo>
                  <a:pt x="1810811" y="10997"/>
                  <a:pt x="1713836" y="48219"/>
                  <a:pt x="1432211" y="18288"/>
                </a:cubicBezTo>
                <a:cubicBezTo>
                  <a:pt x="1150586" y="-11643"/>
                  <a:pt x="982765" y="3747"/>
                  <a:pt x="859327" y="18288"/>
                </a:cubicBezTo>
                <a:cubicBezTo>
                  <a:pt x="735889" y="32829"/>
                  <a:pt x="254183" y="35231"/>
                  <a:pt x="0" y="18288"/>
                </a:cubicBezTo>
                <a:cubicBezTo>
                  <a:pt x="-306" y="11477"/>
                  <a:pt x="485" y="4355"/>
                  <a:pt x="0" y="0"/>
                </a:cubicBezTo>
                <a:close/>
              </a:path>
              <a:path w="3182692" h="18288" stroke="0" extrusionOk="0">
                <a:moveTo>
                  <a:pt x="0" y="0"/>
                </a:moveTo>
                <a:cubicBezTo>
                  <a:pt x="243108" y="-22426"/>
                  <a:pt x="387854" y="22949"/>
                  <a:pt x="572885" y="0"/>
                </a:cubicBezTo>
                <a:cubicBezTo>
                  <a:pt x="757916" y="-22949"/>
                  <a:pt x="923707" y="6797"/>
                  <a:pt x="1113942" y="0"/>
                </a:cubicBezTo>
                <a:cubicBezTo>
                  <a:pt x="1304177" y="-6797"/>
                  <a:pt x="1495991" y="20627"/>
                  <a:pt x="1686827" y="0"/>
                </a:cubicBezTo>
                <a:cubicBezTo>
                  <a:pt x="1877663" y="-20627"/>
                  <a:pt x="2170182" y="-20672"/>
                  <a:pt x="2323365" y="0"/>
                </a:cubicBezTo>
                <a:cubicBezTo>
                  <a:pt x="2476548" y="20672"/>
                  <a:pt x="2919164" y="6097"/>
                  <a:pt x="3182692" y="0"/>
                </a:cubicBezTo>
                <a:cubicBezTo>
                  <a:pt x="3183269" y="4624"/>
                  <a:pt x="3183511" y="11191"/>
                  <a:pt x="3182692" y="18288"/>
                </a:cubicBezTo>
                <a:cubicBezTo>
                  <a:pt x="3026065" y="-10849"/>
                  <a:pt x="2775006" y="23067"/>
                  <a:pt x="2546154" y="18288"/>
                </a:cubicBezTo>
                <a:cubicBezTo>
                  <a:pt x="2317302" y="13509"/>
                  <a:pt x="2168173" y="-8513"/>
                  <a:pt x="1845961" y="18288"/>
                </a:cubicBezTo>
                <a:cubicBezTo>
                  <a:pt x="1523749" y="45089"/>
                  <a:pt x="1450078" y="-844"/>
                  <a:pt x="1304904" y="18288"/>
                </a:cubicBezTo>
                <a:cubicBezTo>
                  <a:pt x="1159730" y="37420"/>
                  <a:pt x="942635" y="-10021"/>
                  <a:pt x="604711" y="18288"/>
                </a:cubicBezTo>
                <a:cubicBezTo>
                  <a:pt x="266787" y="46597"/>
                  <a:pt x="141927" y="-8395"/>
                  <a:pt x="0" y="18288"/>
                </a:cubicBezTo>
                <a:cubicBezTo>
                  <a:pt x="-171" y="12755"/>
                  <a:pt x="-690" y="793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973321" y="2706624"/>
            <a:ext cx="4688333" cy="3483864"/>
          </a:xfrm>
        </p:spPr>
        <p:txBody>
          <a:bodyPr>
            <a:normAutofit/>
          </a:bodyPr>
          <a:lstStyle/>
          <a:p>
            <a:pPr marL="0" indent="0">
              <a:buNone/>
            </a:pPr>
            <a:r>
              <a:rPr lang="en-US" sz="1900" dirty="0"/>
              <a:t>Medicaid coverage for DME varies by state but generally follows federal guidelines:</a:t>
            </a:r>
          </a:p>
          <a:p>
            <a:pPr lvl="1"/>
            <a:r>
              <a:rPr lang="en-US" sz="1900" dirty="0"/>
              <a:t>Medicaid programs are state-administered</a:t>
            </a:r>
          </a:p>
          <a:p>
            <a:pPr lvl="1"/>
            <a:r>
              <a:rPr lang="en-US" sz="1900" dirty="0"/>
              <a:t>Covers DME that is medically necessary and prescribed</a:t>
            </a:r>
          </a:p>
          <a:p>
            <a:pPr lvl="1"/>
            <a:r>
              <a:rPr lang="en-US" sz="1900" dirty="0"/>
              <a:t>Requirements and processes vary by state</a:t>
            </a:r>
          </a:p>
          <a:p>
            <a:pPr lvl="1"/>
            <a:r>
              <a:rPr lang="en-US" sz="1900" dirty="0"/>
              <a:t>May cover additional items not covered by Medicare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548640"/>
            <a:ext cx="2700645" cy="5431536"/>
          </a:xfrm>
        </p:spPr>
        <p:txBody>
          <a:bodyPr>
            <a:normAutofit/>
          </a:bodyPr>
          <a:lstStyle/>
          <a:p>
            <a:r>
              <a:rPr lang="en-US" sz="4300"/>
              <a:t>How to Obtain Durable Medical Equipment</a:t>
            </a:r>
          </a:p>
        </p:txBody>
      </p:sp>
      <p:sp>
        <p:nvSpPr>
          <p:cNvPr id="26"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44813" y="552091"/>
            <a:ext cx="4668251" cy="5431536"/>
          </a:xfrm>
        </p:spPr>
        <p:txBody>
          <a:bodyPr anchor="ctr">
            <a:normAutofit/>
          </a:bodyPr>
          <a:lstStyle/>
          <a:p>
            <a:pPr marL="0" indent="0">
              <a:buNone/>
            </a:pPr>
            <a:r>
              <a:rPr lang="en-US" sz="1900"/>
              <a:t>Steps to obtain DME through Medicare or Medicaid:</a:t>
            </a:r>
          </a:p>
          <a:p>
            <a:pPr lvl="1"/>
            <a:r>
              <a:rPr lang="en-US" sz="1900"/>
              <a:t>Obtain a prescription from your doctor</a:t>
            </a:r>
          </a:p>
          <a:p>
            <a:pPr lvl="1"/>
            <a:r>
              <a:rPr lang="en-US" sz="1900"/>
              <a:t>Ensure the equipment is medically necessary</a:t>
            </a:r>
          </a:p>
          <a:p>
            <a:pPr lvl="1"/>
            <a:r>
              <a:rPr lang="en-US" sz="1900"/>
              <a:t>For Medicare, use a supplier that accepts Medicare assignment</a:t>
            </a:r>
          </a:p>
          <a:p>
            <a:pPr lvl="1"/>
            <a:r>
              <a:rPr lang="en-US" sz="1900"/>
              <a:t>For Medicaid, follow state-specific guidelines for supplier approval</a:t>
            </a:r>
            <a:endParaRPr lang="en-US" sz="1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973321" y="329184"/>
            <a:ext cx="4688333" cy="1783080"/>
          </a:xfrm>
        </p:spPr>
        <p:txBody>
          <a:bodyPr anchor="b">
            <a:normAutofit/>
          </a:bodyPr>
          <a:lstStyle/>
          <a:p>
            <a:r>
              <a:rPr lang="en-US" sz="4700"/>
              <a:t>Conclusion</a:t>
            </a:r>
          </a:p>
        </p:txBody>
      </p:sp>
      <p:pic>
        <p:nvPicPr>
          <p:cNvPr id="5" name="Picture 4" descr="Top view of a stethoscope on a blue surface">
            <a:extLst>
              <a:ext uri="{FF2B5EF4-FFF2-40B4-BE49-F238E27FC236}">
                <a16:creationId xmlns:a16="http://schemas.microsoft.com/office/drawing/2014/main" id="{B3F6D4E6-E92E-126B-3350-E565020D8FE1}"/>
              </a:ext>
            </a:extLst>
          </p:cNvPr>
          <p:cNvPicPr>
            <a:picLocks noChangeAspect="1"/>
          </p:cNvPicPr>
          <p:nvPr/>
        </p:nvPicPr>
        <p:blipFill>
          <a:blip r:embed="rId2"/>
          <a:srcRect l="54972" r="11029" b="-1"/>
          <a:stretch/>
        </p:blipFill>
        <p:spPr>
          <a:xfrm>
            <a:off x="20" y="10"/>
            <a:ext cx="3492988"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3321" y="2374947"/>
            <a:ext cx="3182692" cy="18288"/>
          </a:xfrm>
          <a:custGeom>
            <a:avLst/>
            <a:gdLst>
              <a:gd name="connsiteX0" fmla="*/ 0 w 3182692"/>
              <a:gd name="connsiteY0" fmla="*/ 0 h 18288"/>
              <a:gd name="connsiteX1" fmla="*/ 636538 w 3182692"/>
              <a:gd name="connsiteY1" fmla="*/ 0 h 18288"/>
              <a:gd name="connsiteX2" fmla="*/ 1273077 w 3182692"/>
              <a:gd name="connsiteY2" fmla="*/ 0 h 18288"/>
              <a:gd name="connsiteX3" fmla="*/ 1909615 w 3182692"/>
              <a:gd name="connsiteY3" fmla="*/ 0 h 18288"/>
              <a:gd name="connsiteX4" fmla="*/ 2482500 w 3182692"/>
              <a:gd name="connsiteY4" fmla="*/ 0 h 18288"/>
              <a:gd name="connsiteX5" fmla="*/ 3182692 w 3182692"/>
              <a:gd name="connsiteY5" fmla="*/ 0 h 18288"/>
              <a:gd name="connsiteX6" fmla="*/ 3182692 w 3182692"/>
              <a:gd name="connsiteY6" fmla="*/ 18288 h 18288"/>
              <a:gd name="connsiteX7" fmla="*/ 2609807 w 3182692"/>
              <a:gd name="connsiteY7" fmla="*/ 18288 h 18288"/>
              <a:gd name="connsiteX8" fmla="*/ 2068750 w 3182692"/>
              <a:gd name="connsiteY8" fmla="*/ 18288 h 18288"/>
              <a:gd name="connsiteX9" fmla="*/ 1432211 w 3182692"/>
              <a:gd name="connsiteY9" fmla="*/ 18288 h 18288"/>
              <a:gd name="connsiteX10" fmla="*/ 859327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253588" y="25878"/>
                  <a:pt x="409323" y="-5359"/>
                  <a:pt x="636538" y="0"/>
                </a:cubicBezTo>
                <a:cubicBezTo>
                  <a:pt x="863753" y="5359"/>
                  <a:pt x="1007727" y="-28"/>
                  <a:pt x="1273077" y="0"/>
                </a:cubicBezTo>
                <a:cubicBezTo>
                  <a:pt x="1538427" y="28"/>
                  <a:pt x="1698640" y="-12775"/>
                  <a:pt x="1909615" y="0"/>
                </a:cubicBezTo>
                <a:cubicBezTo>
                  <a:pt x="2120590" y="12775"/>
                  <a:pt x="2210293" y="-21823"/>
                  <a:pt x="2482500" y="0"/>
                </a:cubicBezTo>
                <a:cubicBezTo>
                  <a:pt x="2754708" y="21823"/>
                  <a:pt x="3004133" y="-28750"/>
                  <a:pt x="3182692" y="0"/>
                </a:cubicBezTo>
                <a:cubicBezTo>
                  <a:pt x="3183134" y="4516"/>
                  <a:pt x="3181865" y="12266"/>
                  <a:pt x="3182692" y="18288"/>
                </a:cubicBezTo>
                <a:cubicBezTo>
                  <a:pt x="2947402" y="22440"/>
                  <a:pt x="2876226" y="27191"/>
                  <a:pt x="2609807" y="18288"/>
                </a:cubicBezTo>
                <a:cubicBezTo>
                  <a:pt x="2343389" y="9385"/>
                  <a:pt x="2326689" y="25579"/>
                  <a:pt x="2068750" y="18288"/>
                </a:cubicBezTo>
                <a:cubicBezTo>
                  <a:pt x="1810811" y="10997"/>
                  <a:pt x="1713836" y="48219"/>
                  <a:pt x="1432211" y="18288"/>
                </a:cubicBezTo>
                <a:cubicBezTo>
                  <a:pt x="1150586" y="-11643"/>
                  <a:pt x="982765" y="3747"/>
                  <a:pt x="859327" y="18288"/>
                </a:cubicBezTo>
                <a:cubicBezTo>
                  <a:pt x="735889" y="32829"/>
                  <a:pt x="254183" y="35231"/>
                  <a:pt x="0" y="18288"/>
                </a:cubicBezTo>
                <a:cubicBezTo>
                  <a:pt x="-306" y="11477"/>
                  <a:pt x="485" y="4355"/>
                  <a:pt x="0" y="0"/>
                </a:cubicBezTo>
                <a:close/>
              </a:path>
              <a:path w="3182692" h="18288" stroke="0" extrusionOk="0">
                <a:moveTo>
                  <a:pt x="0" y="0"/>
                </a:moveTo>
                <a:cubicBezTo>
                  <a:pt x="243108" y="-22426"/>
                  <a:pt x="387854" y="22949"/>
                  <a:pt x="572885" y="0"/>
                </a:cubicBezTo>
                <a:cubicBezTo>
                  <a:pt x="757916" y="-22949"/>
                  <a:pt x="923707" y="6797"/>
                  <a:pt x="1113942" y="0"/>
                </a:cubicBezTo>
                <a:cubicBezTo>
                  <a:pt x="1304177" y="-6797"/>
                  <a:pt x="1495991" y="20627"/>
                  <a:pt x="1686827" y="0"/>
                </a:cubicBezTo>
                <a:cubicBezTo>
                  <a:pt x="1877663" y="-20627"/>
                  <a:pt x="2170182" y="-20672"/>
                  <a:pt x="2323365" y="0"/>
                </a:cubicBezTo>
                <a:cubicBezTo>
                  <a:pt x="2476548" y="20672"/>
                  <a:pt x="2919164" y="6097"/>
                  <a:pt x="3182692" y="0"/>
                </a:cubicBezTo>
                <a:cubicBezTo>
                  <a:pt x="3183269" y="4624"/>
                  <a:pt x="3183511" y="11191"/>
                  <a:pt x="3182692" y="18288"/>
                </a:cubicBezTo>
                <a:cubicBezTo>
                  <a:pt x="3026065" y="-10849"/>
                  <a:pt x="2775006" y="23067"/>
                  <a:pt x="2546154" y="18288"/>
                </a:cubicBezTo>
                <a:cubicBezTo>
                  <a:pt x="2317302" y="13509"/>
                  <a:pt x="2168173" y="-8513"/>
                  <a:pt x="1845961" y="18288"/>
                </a:cubicBezTo>
                <a:cubicBezTo>
                  <a:pt x="1523749" y="45089"/>
                  <a:pt x="1450078" y="-844"/>
                  <a:pt x="1304904" y="18288"/>
                </a:cubicBezTo>
                <a:cubicBezTo>
                  <a:pt x="1159730" y="37420"/>
                  <a:pt x="942635" y="-10021"/>
                  <a:pt x="604711" y="18288"/>
                </a:cubicBezTo>
                <a:cubicBezTo>
                  <a:pt x="266787" y="46597"/>
                  <a:pt x="141927" y="-8395"/>
                  <a:pt x="0" y="18288"/>
                </a:cubicBezTo>
                <a:cubicBezTo>
                  <a:pt x="-171" y="12755"/>
                  <a:pt x="-690" y="793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973321" y="2706624"/>
            <a:ext cx="4688333" cy="3483864"/>
          </a:xfrm>
        </p:spPr>
        <p:txBody>
          <a:bodyPr>
            <a:normAutofit/>
          </a:bodyPr>
          <a:lstStyle/>
          <a:p>
            <a:pPr marL="0" indent="0">
              <a:buNone/>
            </a:pPr>
            <a:r>
              <a:rPr lang="en-US" sz="1900" dirty="0"/>
              <a:t>Durable Medical Equipment (DME) is essential for individuals with medical conditions that require ongoing treatment and assistance. Understanding Medicare and Medicaid coverage rules can help ensure that you receive the necessary equipment at minimal cost.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TotalTime>
  <Words>293</Words>
  <Application>Microsoft Office PowerPoint</Application>
  <PresentationFormat>On-screen Show (4:3)</PresentationFormat>
  <Paragraphs>38</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Durable Medical Equipment (DME)</vt:lpstr>
      <vt:lpstr>What is Durable Medical Equipment (DME)?</vt:lpstr>
      <vt:lpstr>Examples of Durable Medical Equipment (DME)</vt:lpstr>
      <vt:lpstr>Medicare Coverage for DME</vt:lpstr>
      <vt:lpstr>Medicaid Coverage for DME</vt:lpstr>
      <vt:lpstr>How to Obtain Durable Medical Equipment</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Jennelle Bratcher</cp:lastModifiedBy>
  <cp:revision>4</cp:revision>
  <dcterms:created xsi:type="dcterms:W3CDTF">2013-01-27T09:14:16Z</dcterms:created>
  <dcterms:modified xsi:type="dcterms:W3CDTF">2024-09-30T15:00:29Z</dcterms:modified>
  <cp:category/>
</cp:coreProperties>
</file>