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5" d="100"/>
          <a:sy n="105" d="100"/>
        </p:scale>
        <p:origin x="105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646037" y="739978"/>
            <a:ext cx="4001197" cy="3004145"/>
          </a:xfrm>
        </p:spPr>
        <p:txBody>
          <a:bodyPr>
            <a:normAutofit/>
          </a:bodyPr>
          <a:lstStyle/>
          <a:p>
            <a:r>
              <a:rPr lang="en-US" dirty="0"/>
              <a:t>Durable Medical Equipment (DME)</a:t>
            </a:r>
          </a:p>
        </p:txBody>
      </p:sp>
      <p:sp>
        <p:nvSpPr>
          <p:cNvPr id="3" name="Subtitle 2"/>
          <p:cNvSpPr>
            <a:spLocks noGrp="1"/>
          </p:cNvSpPr>
          <p:nvPr>
            <p:ph type="subTitle" idx="1"/>
          </p:nvPr>
        </p:nvSpPr>
        <p:spPr>
          <a:xfrm>
            <a:off x="4646036" y="3836197"/>
            <a:ext cx="4001198" cy="2189214"/>
          </a:xfrm>
        </p:spPr>
        <p:txBody>
          <a:bodyPr>
            <a:normAutofit/>
          </a:bodyPr>
          <a:lstStyle/>
          <a:p>
            <a:r>
              <a:t>Coverage Under Medicare and Medicaid</a:t>
            </a:r>
            <a:endParaRPr lang="en-US"/>
          </a:p>
        </p:txBody>
      </p:sp>
      <p:sp>
        <p:nvSpPr>
          <p:cNvPr id="18" name="Freeform: Shape 17">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7896" y="1"/>
            <a:ext cx="866357"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261789" y="0"/>
            <a:ext cx="1303050"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19805"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161135"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73320" y="5717906"/>
            <a:ext cx="1328707"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5" name="Picture 4" descr="Stethoscope">
            <a:extLst>
              <a:ext uri="{FF2B5EF4-FFF2-40B4-BE49-F238E27FC236}">
                <a16:creationId xmlns:a16="http://schemas.microsoft.com/office/drawing/2014/main" id="{A38FCBEF-C7B1-124E-BBFA-BEADC1A92C42}"/>
              </a:ext>
            </a:extLst>
          </p:cNvPr>
          <p:cNvPicPr>
            <a:picLocks noChangeAspect="1"/>
          </p:cNvPicPr>
          <p:nvPr/>
        </p:nvPicPr>
        <p:blipFill>
          <a:blip r:embed="rId2"/>
          <a:srcRect l="31741" r="18196" b="-1"/>
          <a:stretch/>
        </p:blipFill>
        <p:spPr>
          <a:xfrm>
            <a:off x="473880" y="598720"/>
            <a:ext cx="3883686"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8" name="Freeform: Shape 27">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390384" y="6258756"/>
            <a:ext cx="1174455"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image1.jpg">
            <a:extLst>
              <a:ext uri="{FF2B5EF4-FFF2-40B4-BE49-F238E27FC236}">
                <a16:creationId xmlns:a16="http://schemas.microsoft.com/office/drawing/2014/main" id="{F87C5C64-90A4-8E5B-0045-C8F8149FDCC7}"/>
              </a:ext>
            </a:extLst>
          </p:cNvPr>
          <p:cNvPicPr/>
          <p:nvPr/>
        </p:nvPicPr>
        <p:blipFill>
          <a:blip r:embed="rId3"/>
          <a:srcRect/>
          <a:stretch>
            <a:fillRect/>
          </a:stretch>
        </p:blipFill>
        <p:spPr>
          <a:xfrm>
            <a:off x="6562375" y="493776"/>
            <a:ext cx="1608127" cy="597704"/>
          </a:xfrm>
          <a:prstGeom prst="rect">
            <a:avLst/>
          </a:prstGeo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9369" y="238539"/>
            <a:ext cx="8263890" cy="1434415"/>
          </a:xfrm>
        </p:spPr>
        <p:txBody>
          <a:bodyPr anchor="b">
            <a:normAutofit/>
          </a:bodyPr>
          <a:lstStyle/>
          <a:p>
            <a:pPr>
              <a:lnSpc>
                <a:spcPct val="90000"/>
              </a:lnSpc>
            </a:pPr>
            <a:r>
              <a:rPr lang="en-US" sz="4700"/>
              <a:t>What is Durable Medical Equipment (DME)?</a:t>
            </a:r>
          </a:p>
        </p:txBody>
      </p:sp>
      <p:sp>
        <p:nvSpPr>
          <p:cNvPr id="1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29369" y="2071316"/>
            <a:ext cx="5035164" cy="4119172"/>
          </a:xfrm>
        </p:spPr>
        <p:txBody>
          <a:bodyPr anchor="t">
            <a:normAutofit/>
          </a:bodyPr>
          <a:lstStyle/>
          <a:p>
            <a:pPr marL="0" indent="0">
              <a:buNone/>
            </a:pPr>
            <a:r>
              <a:rPr lang="en-US" sz="1900" dirty="0"/>
              <a:t>Durable Medical Equipment (DME) refers to medical devices prescribed by a healthcare provider for use in the home, to assist in daily activities or treatment of medical conditions.</a:t>
            </a:r>
            <a:endParaRPr lang="en-US" sz="1900"/>
          </a:p>
          <a:p>
            <a:pPr marL="0" indent="0">
              <a:buNone/>
            </a:pPr>
            <a:r>
              <a:rPr lang="en-US" sz="1900" dirty="0"/>
              <a:t>DME must meet the following criteria:</a:t>
            </a:r>
            <a:endParaRPr lang="en-US" sz="1900"/>
          </a:p>
          <a:p>
            <a:pPr lvl="1"/>
            <a:r>
              <a:rPr lang="en-US" sz="1900" dirty="0"/>
              <a:t>Can withstand repeated use</a:t>
            </a:r>
            <a:endParaRPr lang="en-US" sz="1900"/>
          </a:p>
          <a:p>
            <a:pPr lvl="1"/>
            <a:r>
              <a:rPr lang="en-US" sz="1900" dirty="0"/>
              <a:t>Primarily serves a medical purpose</a:t>
            </a:r>
            <a:endParaRPr lang="en-US" sz="1900"/>
          </a:p>
          <a:p>
            <a:pPr lvl="1"/>
            <a:r>
              <a:rPr lang="en-US" sz="1900" dirty="0"/>
              <a:t>Appropriate for use in the home</a:t>
            </a:r>
            <a:endParaRPr lang="en-US" sz="1900"/>
          </a:p>
          <a:p>
            <a:pPr lvl="1"/>
            <a:r>
              <a:rPr lang="en-US" sz="1900" dirty="0"/>
              <a:t>Not useful for someone without a medical condition or injury</a:t>
            </a:r>
            <a:endParaRPr lang="en-US" sz="1900"/>
          </a:p>
        </p:txBody>
      </p:sp>
      <p:pic>
        <p:nvPicPr>
          <p:cNvPr id="5" name="Picture 4" descr="Stethoscope">
            <a:extLst>
              <a:ext uri="{FF2B5EF4-FFF2-40B4-BE49-F238E27FC236}">
                <a16:creationId xmlns:a16="http://schemas.microsoft.com/office/drawing/2014/main" id="{EAC225D6-7571-9719-D567-895D6EF73F43}"/>
              </a:ext>
            </a:extLst>
          </p:cNvPr>
          <p:cNvPicPr>
            <a:picLocks noChangeAspect="1"/>
          </p:cNvPicPr>
          <p:nvPr/>
        </p:nvPicPr>
        <p:blipFill>
          <a:blip r:embed="rId2"/>
          <a:srcRect l="32690" r="19148" b="2"/>
          <a:stretch/>
        </p:blipFill>
        <p:spPr>
          <a:xfrm>
            <a:off x="5756743" y="2093976"/>
            <a:ext cx="2955798" cy="409651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73321" y="329184"/>
            <a:ext cx="4688333" cy="1783080"/>
          </a:xfrm>
        </p:spPr>
        <p:txBody>
          <a:bodyPr anchor="b">
            <a:normAutofit/>
          </a:bodyPr>
          <a:lstStyle/>
          <a:p>
            <a:pPr>
              <a:lnSpc>
                <a:spcPct val="90000"/>
              </a:lnSpc>
            </a:pPr>
            <a:r>
              <a:rPr lang="en-US" sz="4000"/>
              <a:t>Examples of Durable Medical Equipment (DME)</a:t>
            </a:r>
          </a:p>
        </p:txBody>
      </p:sp>
      <p:pic>
        <p:nvPicPr>
          <p:cNvPr id="5" name="Picture 4" descr="Light on a wheelchair">
            <a:extLst>
              <a:ext uri="{FF2B5EF4-FFF2-40B4-BE49-F238E27FC236}">
                <a16:creationId xmlns:a16="http://schemas.microsoft.com/office/drawing/2014/main" id="{992A084F-3DA2-30EB-A5D0-4121C695FDE4}"/>
              </a:ext>
            </a:extLst>
          </p:cNvPr>
          <p:cNvPicPr>
            <a:picLocks noChangeAspect="1"/>
          </p:cNvPicPr>
          <p:nvPr/>
        </p:nvPicPr>
        <p:blipFill>
          <a:blip r:embed="rId2"/>
          <a:srcRect l="40920" r="25082" b="-1"/>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973321" y="2706624"/>
            <a:ext cx="4688333" cy="3483864"/>
          </a:xfrm>
        </p:spPr>
        <p:txBody>
          <a:bodyPr>
            <a:normAutofit/>
          </a:bodyPr>
          <a:lstStyle/>
          <a:p>
            <a:pPr marL="0" indent="0">
              <a:buNone/>
            </a:pPr>
            <a:r>
              <a:rPr lang="en-US" sz="1900" dirty="0"/>
              <a:t>Common examples of DME include:</a:t>
            </a:r>
          </a:p>
          <a:p>
            <a:pPr lvl="1"/>
            <a:r>
              <a:rPr lang="en-US" sz="1900" dirty="0"/>
              <a:t>Wheelchairs</a:t>
            </a:r>
          </a:p>
          <a:p>
            <a:pPr lvl="1"/>
            <a:r>
              <a:rPr lang="en-US" sz="1900" dirty="0"/>
              <a:t>Walkers and canes</a:t>
            </a:r>
          </a:p>
          <a:p>
            <a:pPr lvl="1"/>
            <a:r>
              <a:rPr lang="en-US" sz="1900" dirty="0"/>
              <a:t>Hospital beds</a:t>
            </a:r>
          </a:p>
          <a:p>
            <a:pPr lvl="1"/>
            <a:r>
              <a:rPr lang="en-US" sz="1900" dirty="0"/>
              <a:t>Oxygen equipment</a:t>
            </a:r>
          </a:p>
          <a:p>
            <a:pPr lvl="1"/>
            <a:r>
              <a:rPr lang="en-US" sz="1900" dirty="0"/>
              <a:t>CPAP machines</a:t>
            </a:r>
          </a:p>
          <a:p>
            <a:pPr lvl="1"/>
            <a:r>
              <a:rPr lang="en-US" sz="1900" dirty="0"/>
              <a:t>Nebulizers</a:t>
            </a:r>
          </a:p>
          <a:p>
            <a:pPr lvl="1"/>
            <a:r>
              <a:rPr lang="en-US" sz="1900" dirty="0"/>
              <a:t>Blood sugar monitors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en-US" sz="4700"/>
              <a:t>Medicare Coverage for DME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pPr marL="0" indent="0">
              <a:buNone/>
            </a:pPr>
            <a:r>
              <a:rPr lang="en-US" sz="1900" dirty="0"/>
              <a:t>Medicare Part B covers DME if it is medically necessary and prescribed by a doctor.</a:t>
            </a:r>
          </a:p>
          <a:p>
            <a:pPr lvl="1"/>
            <a:r>
              <a:rPr lang="en-US" sz="1900" dirty="0"/>
              <a:t>Must meet the definition of DME</a:t>
            </a:r>
          </a:p>
          <a:p>
            <a:pPr lvl="1"/>
            <a:r>
              <a:rPr lang="en-US" sz="1900" dirty="0"/>
              <a:t>Must be used in the home</a:t>
            </a:r>
          </a:p>
          <a:p>
            <a:pPr lvl="1"/>
            <a:r>
              <a:rPr lang="en-US" sz="1900" dirty="0"/>
              <a:t>Medicare pays 80% of the Medicare-approved amount after Part B deductible is met</a:t>
            </a:r>
          </a:p>
          <a:p>
            <a:pPr lvl="1"/>
            <a:r>
              <a:rPr lang="en-US" sz="1900" dirty="0"/>
              <a:t>Beneficiary pays 20% of the cost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73321" y="329184"/>
            <a:ext cx="4688333" cy="1783080"/>
          </a:xfrm>
        </p:spPr>
        <p:txBody>
          <a:bodyPr anchor="b">
            <a:normAutofit/>
          </a:bodyPr>
          <a:lstStyle/>
          <a:p>
            <a:r>
              <a:rPr lang="en-US" sz="4700"/>
              <a:t>Medicaid Coverage for DME</a:t>
            </a:r>
          </a:p>
        </p:txBody>
      </p:sp>
      <p:pic>
        <p:nvPicPr>
          <p:cNvPr id="5" name="Picture 4" descr="Close-up unopened pill packets">
            <a:extLst>
              <a:ext uri="{FF2B5EF4-FFF2-40B4-BE49-F238E27FC236}">
                <a16:creationId xmlns:a16="http://schemas.microsoft.com/office/drawing/2014/main" id="{46A75BBA-4FE4-38CF-1412-DE8BCBB9F055}"/>
              </a:ext>
            </a:extLst>
          </p:cNvPr>
          <p:cNvPicPr>
            <a:picLocks noChangeAspect="1"/>
          </p:cNvPicPr>
          <p:nvPr/>
        </p:nvPicPr>
        <p:blipFill>
          <a:blip r:embed="rId2"/>
          <a:srcRect l="36282" r="30230"/>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973321" y="2706624"/>
            <a:ext cx="4688333" cy="3483864"/>
          </a:xfrm>
        </p:spPr>
        <p:txBody>
          <a:bodyPr>
            <a:normAutofit/>
          </a:bodyPr>
          <a:lstStyle/>
          <a:p>
            <a:pPr marL="0" indent="0">
              <a:buNone/>
            </a:pPr>
            <a:r>
              <a:rPr lang="en-US" sz="1900" dirty="0"/>
              <a:t>Medicaid coverage for DME varies by state but generally follows federal guidelines:</a:t>
            </a:r>
          </a:p>
          <a:p>
            <a:pPr lvl="1"/>
            <a:r>
              <a:rPr lang="en-US" sz="1900" dirty="0"/>
              <a:t>Medicaid programs are state-administered</a:t>
            </a:r>
          </a:p>
          <a:p>
            <a:pPr lvl="1"/>
            <a:r>
              <a:rPr lang="en-US" sz="1900" dirty="0"/>
              <a:t>Covers DME that is medically necessary and prescribed</a:t>
            </a:r>
          </a:p>
          <a:p>
            <a:pPr lvl="1"/>
            <a:r>
              <a:rPr lang="en-US" sz="1900" dirty="0"/>
              <a:t>Requirements and processes vary by state</a:t>
            </a:r>
          </a:p>
          <a:p>
            <a:pPr lvl="1"/>
            <a:r>
              <a:rPr lang="en-US" sz="1900" dirty="0"/>
              <a:t>May cover additional items not covered by Medicare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548640"/>
            <a:ext cx="2700645" cy="5431536"/>
          </a:xfrm>
        </p:spPr>
        <p:txBody>
          <a:bodyPr>
            <a:normAutofit/>
          </a:bodyPr>
          <a:lstStyle/>
          <a:p>
            <a:r>
              <a:rPr lang="en-US" sz="4300"/>
              <a:t>How to Obtain Durable Medical Equipment</a:t>
            </a:r>
          </a:p>
        </p:txBody>
      </p:sp>
      <p:sp>
        <p:nvSpPr>
          <p:cNvPr id="2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44813" y="552091"/>
            <a:ext cx="4668251" cy="5431536"/>
          </a:xfrm>
        </p:spPr>
        <p:txBody>
          <a:bodyPr anchor="ctr">
            <a:normAutofit/>
          </a:bodyPr>
          <a:lstStyle/>
          <a:p>
            <a:pPr marL="0" indent="0">
              <a:buNone/>
            </a:pPr>
            <a:r>
              <a:rPr lang="en-US" sz="1900"/>
              <a:t>Steps to obtain DME through Medicare or Medicaid:</a:t>
            </a:r>
          </a:p>
          <a:p>
            <a:pPr lvl="1"/>
            <a:r>
              <a:rPr lang="en-US" sz="1900"/>
              <a:t>Obtain a prescription from your doctor</a:t>
            </a:r>
          </a:p>
          <a:p>
            <a:pPr lvl="1"/>
            <a:r>
              <a:rPr lang="en-US" sz="1900"/>
              <a:t>Ensure the equipment is medically necessary</a:t>
            </a:r>
          </a:p>
          <a:p>
            <a:pPr lvl="1"/>
            <a:r>
              <a:rPr lang="en-US" sz="1900"/>
              <a:t>For Medicare, use a supplier that accepts Medicare assignment</a:t>
            </a:r>
          </a:p>
          <a:p>
            <a:pPr lvl="1"/>
            <a:r>
              <a:rPr lang="en-US" sz="1900"/>
              <a:t>For Medicaid, follow state-specific guidelines for supplier approval</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73321" y="329184"/>
            <a:ext cx="4688333" cy="1783080"/>
          </a:xfrm>
        </p:spPr>
        <p:txBody>
          <a:bodyPr anchor="b">
            <a:normAutofit/>
          </a:bodyPr>
          <a:lstStyle/>
          <a:p>
            <a:r>
              <a:rPr lang="en-US" sz="4700"/>
              <a:t>Conclusion</a:t>
            </a:r>
          </a:p>
        </p:txBody>
      </p:sp>
      <p:pic>
        <p:nvPicPr>
          <p:cNvPr id="5" name="Picture 4" descr="Top view of a stethoscope on a blue surface">
            <a:extLst>
              <a:ext uri="{FF2B5EF4-FFF2-40B4-BE49-F238E27FC236}">
                <a16:creationId xmlns:a16="http://schemas.microsoft.com/office/drawing/2014/main" id="{B3F6D4E6-E92E-126B-3350-E565020D8FE1}"/>
              </a:ext>
            </a:extLst>
          </p:cNvPr>
          <p:cNvPicPr>
            <a:picLocks noChangeAspect="1"/>
          </p:cNvPicPr>
          <p:nvPr/>
        </p:nvPicPr>
        <p:blipFill>
          <a:blip r:embed="rId2"/>
          <a:srcRect l="54972" r="11029" b="-1"/>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973321" y="2706624"/>
            <a:ext cx="4688333" cy="3483864"/>
          </a:xfrm>
        </p:spPr>
        <p:txBody>
          <a:bodyPr>
            <a:normAutofit/>
          </a:bodyPr>
          <a:lstStyle/>
          <a:p>
            <a:pPr marL="0" indent="0">
              <a:buNone/>
            </a:pPr>
            <a:r>
              <a:rPr lang="en-US" sz="1900" dirty="0"/>
              <a:t>Durable Medical Equipment (DME) is essential for individuals with medical conditions that require ongoing treatment and assistance. Understanding Medicare and Medicaid coverage rules can help ensure that you receive the necessary equipment at minimal cost.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TotalTime>
  <Words>293</Words>
  <Application>Microsoft Office PowerPoint</Application>
  <PresentationFormat>On-screen Show (4:3)</PresentationFormat>
  <Paragraphs>38</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Durable Medical Equipment (DME)</vt:lpstr>
      <vt:lpstr>What is Durable Medical Equipment (DME)?</vt:lpstr>
      <vt:lpstr>Examples of Durable Medical Equipment (DME)</vt:lpstr>
      <vt:lpstr>Medicare Coverage for DME</vt:lpstr>
      <vt:lpstr>Medicaid Coverage for DME</vt:lpstr>
      <vt:lpstr>How to Obtain Durable Medical Equipment</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Jennelle Bratcher</cp:lastModifiedBy>
  <cp:revision>4</cp:revision>
  <dcterms:created xsi:type="dcterms:W3CDTF">2013-01-27T09:14:16Z</dcterms:created>
  <dcterms:modified xsi:type="dcterms:W3CDTF">2024-09-30T15:00:29Z</dcterms:modified>
  <cp:category/>
</cp:coreProperties>
</file>